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notesMasterIdLst>
    <p:notesMasterId r:id="rId9"/>
  </p:notesMasterIdLst>
  <p:sldIdLst>
    <p:sldId id="664" r:id="rId2"/>
    <p:sldId id="665" r:id="rId3"/>
    <p:sldId id="666" r:id="rId4"/>
    <p:sldId id="667" r:id="rId5"/>
    <p:sldId id="668" r:id="rId6"/>
    <p:sldId id="669" r:id="rId7"/>
    <p:sldId id="67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uan" initials="JT" lastIdx="1" clrIdx="0">
    <p:extLst>
      <p:ext uri="{19B8F6BF-5375-455C-9EA6-DF929625EA0E}">
        <p15:presenceInfo xmlns:p15="http://schemas.microsoft.com/office/powerpoint/2012/main" userId="365ed17a3b6fc5e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EFEFE"/>
    <a:srgbClr val="01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3899" autoAdjust="0"/>
  </p:normalViewPr>
  <p:slideViewPr>
    <p:cSldViewPr snapToGrid="0">
      <p:cViewPr varScale="1">
        <p:scale>
          <a:sx n="81" d="100"/>
          <a:sy n="81" d="100"/>
        </p:scale>
        <p:origin x="1526" y="82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CB1F0-0A79-44A8-871D-D280B9F857B9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D2A89-FAFB-417C-97B2-0D144A58C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86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4640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79728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032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024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7772400" cy="1143000"/>
          </a:xfrm>
        </p:spPr>
        <p:txBody>
          <a:bodyPr/>
          <a:lstStyle>
            <a:lvl1pPr algn="r"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81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248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F49F4EF-CD85-408E-8635-74F72E8C6938}" type="slidenum">
              <a:rPr lang="en-US" altLang="en-US"/>
              <a:pPr/>
              <a:t>‹#›</a:t>
            </a:fld>
            <a:endParaRPr lang="en-US" altLang="en-US" sz="180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7692" y="-144463"/>
            <a:ext cx="1609725" cy="8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035243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326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643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697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26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049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68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75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777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162366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313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914779" y="174834"/>
            <a:ext cx="6898528" cy="1156063"/>
          </a:xfrm>
          <a:solidFill>
            <a:schemeClr val="bg1"/>
          </a:solidFill>
          <a:ln>
            <a:solidFill>
              <a:schemeClr val="bg1"/>
            </a:solidFill>
            <a:bevel/>
            <a:headEnd/>
            <a:tailEnd/>
          </a:ln>
        </p:spPr>
        <p:txBody>
          <a:bodyPr>
            <a:noAutofit/>
          </a:bodyPr>
          <a:lstStyle/>
          <a:p>
            <a:pPr algn="r" defTabSz="457200"/>
            <a:r>
              <a:rPr lang="ru-RU" altLang="en-US" sz="3600" b="1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Применение в аквакультуре</a:t>
            </a:r>
            <a:br>
              <a:rPr lang="en-US" altLang="en-US" sz="3600" b="1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altLang="en-US" sz="2400" b="1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Влияние на рост, выживаемость и усвояемость корма </a:t>
            </a:r>
            <a:r>
              <a:rPr lang="en-US" altLang="en-US" sz="2400" b="1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(I)* </a:t>
            </a:r>
            <a:endParaRPr lang="en-US" altLang="en-US" sz="3600" b="1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6708" y="1436404"/>
            <a:ext cx="8659909" cy="12280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en-US" b="1" dirty="0">
                <a:solidFill>
                  <a:srgbClr val="002060"/>
                </a:solidFill>
              </a:rPr>
              <a:t>Структура эксперимента</a:t>
            </a:r>
            <a:r>
              <a:rPr lang="en-US" altLang="en-US" b="1" dirty="0">
                <a:solidFill>
                  <a:srgbClr val="002060"/>
                </a:solidFill>
              </a:rPr>
              <a:t>:</a:t>
            </a:r>
          </a:p>
          <a:p>
            <a:pPr>
              <a:lnSpc>
                <a:spcPct val="90000"/>
              </a:lnSpc>
            </a:pPr>
            <a:r>
              <a:rPr lang="ru-RU" altLang="en-US" sz="1600" dirty="0">
                <a:solidFill>
                  <a:srgbClr val="002060"/>
                </a:solidFill>
              </a:rPr>
              <a:t>Мальков </a:t>
            </a:r>
            <a:r>
              <a:rPr lang="ru-RU" altLang="en-US" sz="1600" dirty="0" err="1">
                <a:solidFill>
                  <a:srgbClr val="002060"/>
                </a:solidFill>
              </a:rPr>
              <a:t>роху</a:t>
            </a:r>
            <a:r>
              <a:rPr lang="en-US" altLang="en-US" sz="1600" dirty="0">
                <a:solidFill>
                  <a:srgbClr val="002060"/>
                </a:solidFill>
              </a:rPr>
              <a:t> (</a:t>
            </a:r>
            <a:r>
              <a:rPr lang="en-US" altLang="en-US" sz="1600" i="1" dirty="0" err="1">
                <a:solidFill>
                  <a:srgbClr val="002060"/>
                </a:solidFill>
              </a:rPr>
              <a:t>Labeo</a:t>
            </a:r>
            <a:r>
              <a:rPr lang="en-US" altLang="en-US" sz="1600" i="1" dirty="0">
                <a:solidFill>
                  <a:srgbClr val="002060"/>
                </a:solidFill>
              </a:rPr>
              <a:t> </a:t>
            </a:r>
            <a:r>
              <a:rPr lang="en-US" altLang="en-US" sz="1600" i="1" dirty="0" err="1">
                <a:solidFill>
                  <a:srgbClr val="002060"/>
                </a:solidFill>
              </a:rPr>
              <a:t>rohita</a:t>
            </a:r>
            <a:r>
              <a:rPr lang="en-US" altLang="en-US" sz="1600" dirty="0">
                <a:solidFill>
                  <a:srgbClr val="002060"/>
                </a:solidFill>
              </a:rPr>
              <a:t>) </a:t>
            </a:r>
            <a:r>
              <a:rPr lang="ru-RU" altLang="en-US" sz="1600" dirty="0">
                <a:solidFill>
                  <a:srgbClr val="002060"/>
                </a:solidFill>
              </a:rPr>
              <a:t>кормили рационом с содержанием сырого протеина 30%, жиров – 6% и бетаина – 0%, 0,25%, 0,5% или 0,75% в течение 120 дней в закрытой </a:t>
            </a:r>
            <a:r>
              <a:rPr lang="ru-RU" altLang="en-US" sz="1600" dirty="0" err="1">
                <a:solidFill>
                  <a:srgbClr val="002060"/>
                </a:solidFill>
              </a:rPr>
              <a:t>воздухонасыщенной</a:t>
            </a:r>
            <a:r>
              <a:rPr lang="ru-RU" altLang="en-US" sz="1600" dirty="0">
                <a:solidFill>
                  <a:srgbClr val="002060"/>
                </a:solidFill>
              </a:rPr>
              <a:t> системе рециркуляции. Корм предоставлялся дважды в день в размере 5% от биомассы рыбы в течение первых 15 дней и 3% -</a:t>
            </a:r>
            <a:r>
              <a:rPr lang="en-US" altLang="en-US" sz="1600" dirty="0">
                <a:solidFill>
                  <a:srgbClr val="002060"/>
                </a:solidFill>
              </a:rPr>
              <a:t> </a:t>
            </a:r>
            <a:r>
              <a:rPr lang="ru-RU" altLang="en-US" sz="1600" dirty="0">
                <a:solidFill>
                  <a:srgbClr val="002060"/>
                </a:solidFill>
              </a:rPr>
              <a:t>в течение оставшегося срока</a:t>
            </a:r>
            <a:r>
              <a:rPr lang="en-US" altLang="en-US" sz="1600" dirty="0">
                <a:solidFill>
                  <a:srgbClr val="002060"/>
                </a:solidFill>
              </a:rPr>
              <a:t>.</a:t>
            </a:r>
            <a:r>
              <a:rPr lang="en-US" altLang="en-US" sz="1600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88125" y="5840239"/>
            <a:ext cx="887537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1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* Shankar et. al, (2008) </a:t>
            </a:r>
            <a:r>
              <a:rPr lang="en-US" sz="11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The Israeli Journal of Aquaculture - </a:t>
            </a:r>
            <a:r>
              <a:rPr lang="en-US" sz="1100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Bamidgeh</a:t>
            </a:r>
            <a:r>
              <a:rPr lang="en-US" sz="11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, 60(2), 95-99.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922899" y="2545236"/>
            <a:ext cx="7063740" cy="2763287"/>
            <a:chOff x="922899" y="2545236"/>
            <a:chExt cx="7063740" cy="2763287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22899" y="2615003"/>
              <a:ext cx="7063740" cy="2693520"/>
            </a:xfrm>
            <a:prstGeom prst="rect">
              <a:avLst/>
            </a:prstGeom>
          </p:spPr>
        </p:pic>
        <p:sp>
          <p:nvSpPr>
            <p:cNvPr id="2" name="TextBox 1"/>
            <p:cNvSpPr txBox="1"/>
            <p:nvPr/>
          </p:nvSpPr>
          <p:spPr>
            <a:xfrm>
              <a:off x="5920031" y="2545236"/>
              <a:ext cx="4299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 dirty="0"/>
                <a:t>(Kg)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39546666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882874" y="174834"/>
            <a:ext cx="6898528" cy="1156063"/>
          </a:xfrm>
          <a:solidFill>
            <a:schemeClr val="bg1"/>
          </a:solidFill>
          <a:ln>
            <a:solidFill>
              <a:schemeClr val="bg1"/>
            </a:solidFill>
            <a:bevel/>
            <a:headEnd/>
            <a:tailEnd/>
          </a:ln>
        </p:spPr>
        <p:txBody>
          <a:bodyPr>
            <a:noAutofit/>
          </a:bodyPr>
          <a:lstStyle/>
          <a:p>
            <a:pPr algn="r" defTabSz="457200"/>
            <a:r>
              <a:rPr lang="ru-RU" alt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Применение в аквакультуре</a:t>
            </a:r>
            <a:br>
              <a:rPr lang="en-US" alt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Влияние на рост, выживаемость и усвояемость корма </a:t>
            </a:r>
            <a:r>
              <a:rPr lang="en-US" alt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(I)* </a:t>
            </a:r>
            <a:endParaRPr lang="en-US" altLang="en-US" sz="2400" b="1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6708" y="1436404"/>
            <a:ext cx="8659909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en-US" b="1" dirty="0">
                <a:solidFill>
                  <a:srgbClr val="002060"/>
                </a:solidFill>
              </a:rPr>
              <a:t>Влияние на вес животного, удельный темп роста, выживаемость, конверсию корма </a:t>
            </a:r>
            <a:r>
              <a:rPr lang="en-US" altLang="en-US" b="1" dirty="0">
                <a:solidFill>
                  <a:srgbClr val="002060"/>
                </a:solidFill>
              </a:rPr>
              <a:t>(FCR), </a:t>
            </a:r>
            <a:r>
              <a:rPr lang="ru-RU" altLang="en-US" b="1" dirty="0">
                <a:solidFill>
                  <a:srgbClr val="002060"/>
                </a:solidFill>
              </a:rPr>
              <a:t>коэффициент эффективности протеина </a:t>
            </a:r>
            <a:r>
              <a:rPr lang="en-US" altLang="en-US" b="1" dirty="0">
                <a:solidFill>
                  <a:srgbClr val="002060"/>
                </a:solidFill>
              </a:rPr>
              <a:t>(PER)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8623" y="5859093"/>
            <a:ext cx="887537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1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* Shankar et. al, (2008) </a:t>
            </a:r>
            <a:r>
              <a:rPr lang="en-US" sz="11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The Israeli Journal of Aquaculture - </a:t>
            </a:r>
            <a:r>
              <a:rPr lang="en-US" sz="1100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Bamidgeh</a:t>
            </a:r>
            <a:r>
              <a:rPr lang="en-US" sz="11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, 60(2), 95-99.</a:t>
            </a:r>
          </a:p>
        </p:txBody>
      </p:sp>
      <p:sp>
        <p:nvSpPr>
          <p:cNvPr id="7" name="Rectangle 6"/>
          <p:cNvSpPr/>
          <p:nvPr/>
        </p:nvSpPr>
        <p:spPr>
          <a:xfrm>
            <a:off x="4401850" y="2027275"/>
            <a:ext cx="4454767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en-US" b="1" dirty="0">
                <a:solidFill>
                  <a:srgbClr val="002060"/>
                </a:solidFill>
              </a:rPr>
              <a:t>Наблюдения</a:t>
            </a:r>
            <a:r>
              <a:rPr lang="en-US" altLang="en-US" b="1" dirty="0">
                <a:solidFill>
                  <a:srgbClr val="002060"/>
                </a:solidFill>
              </a:rPr>
              <a:t>: </a:t>
            </a:r>
          </a:p>
          <a:p>
            <a:pPr>
              <a:lnSpc>
                <a:spcPct val="90000"/>
              </a:lnSpc>
              <a:buSzPct val="80000"/>
            </a:pPr>
            <a:r>
              <a:rPr lang="ru-RU" altLang="en-US" dirty="0">
                <a:solidFill>
                  <a:srgbClr val="002060"/>
                </a:solidFill>
                <a:sym typeface="SimSun" panose="02010600030101010101" pitchFamily="2" charset="-122"/>
              </a:rPr>
              <a:t>Во всех группах с бетаином бетаин значительно </a:t>
            </a:r>
            <a:r>
              <a:rPr lang="en-US" altLang="en-US" dirty="0">
                <a:solidFill>
                  <a:srgbClr val="002060"/>
                </a:solidFill>
                <a:sym typeface="SimSun" panose="02010600030101010101" pitchFamily="2" charset="-122"/>
              </a:rPr>
              <a:t>(p&lt;0</a:t>
            </a:r>
            <a:r>
              <a:rPr lang="ru-RU" altLang="en-US" dirty="0">
                <a:solidFill>
                  <a:srgbClr val="002060"/>
                </a:solidFill>
                <a:sym typeface="SimSun" panose="02010600030101010101" pitchFamily="2" charset="-122"/>
              </a:rPr>
              <a:t>,</a:t>
            </a:r>
            <a:r>
              <a:rPr lang="en-US" altLang="en-US" dirty="0">
                <a:solidFill>
                  <a:srgbClr val="002060"/>
                </a:solidFill>
                <a:sym typeface="SimSun" panose="02010600030101010101" pitchFamily="2" charset="-122"/>
              </a:rPr>
              <a:t>05) </a:t>
            </a:r>
            <a:r>
              <a:rPr lang="ru-RU" altLang="en-US" dirty="0">
                <a:solidFill>
                  <a:srgbClr val="002060"/>
                </a:solidFill>
                <a:sym typeface="SimSun" panose="02010600030101010101" pitchFamily="2" charset="-122"/>
              </a:rPr>
              <a:t>повысил массу тела, удельный темп роста и коэффициент эффективности протеина, причём наилучшие показатели наблюдались при дозировке 0,25%. Дозировки </a:t>
            </a:r>
            <a:r>
              <a:rPr lang="en-US" altLang="en-US" dirty="0">
                <a:solidFill>
                  <a:srgbClr val="002060"/>
                </a:solidFill>
                <a:sym typeface="SimSun" panose="02010600030101010101" pitchFamily="2" charset="-122"/>
              </a:rPr>
              <a:t>0</a:t>
            </a:r>
            <a:r>
              <a:rPr lang="ru-RU" altLang="en-US" dirty="0">
                <a:solidFill>
                  <a:srgbClr val="002060"/>
                </a:solidFill>
                <a:sym typeface="SimSun" panose="02010600030101010101" pitchFamily="2" charset="-122"/>
              </a:rPr>
              <a:t>,</a:t>
            </a:r>
            <a:r>
              <a:rPr lang="en-US" altLang="en-US" dirty="0">
                <a:solidFill>
                  <a:srgbClr val="002060"/>
                </a:solidFill>
                <a:sym typeface="SimSun" panose="02010600030101010101" pitchFamily="2" charset="-122"/>
              </a:rPr>
              <a:t>25% </a:t>
            </a:r>
            <a:r>
              <a:rPr lang="ru-RU" altLang="en-US" dirty="0">
                <a:solidFill>
                  <a:srgbClr val="002060"/>
                </a:solidFill>
                <a:sym typeface="SimSun" panose="02010600030101010101" pitchFamily="2" charset="-122"/>
              </a:rPr>
              <a:t>и</a:t>
            </a:r>
            <a:r>
              <a:rPr lang="en-US" altLang="en-US" dirty="0">
                <a:solidFill>
                  <a:srgbClr val="002060"/>
                </a:solidFill>
                <a:sym typeface="SimSun" panose="02010600030101010101" pitchFamily="2" charset="-122"/>
              </a:rPr>
              <a:t> 0</a:t>
            </a:r>
            <a:r>
              <a:rPr lang="ru-RU" altLang="en-US" dirty="0">
                <a:solidFill>
                  <a:srgbClr val="002060"/>
                </a:solidFill>
                <a:sym typeface="SimSun" panose="02010600030101010101" pitchFamily="2" charset="-122"/>
              </a:rPr>
              <a:t>,</a:t>
            </a:r>
            <a:r>
              <a:rPr lang="en-US" altLang="en-US" dirty="0">
                <a:solidFill>
                  <a:srgbClr val="002060"/>
                </a:solidFill>
                <a:sym typeface="SimSun" panose="02010600030101010101" pitchFamily="2" charset="-122"/>
              </a:rPr>
              <a:t>5%</a:t>
            </a:r>
            <a:r>
              <a:rPr lang="ru-RU" altLang="en-US" dirty="0">
                <a:solidFill>
                  <a:srgbClr val="002060"/>
                </a:solidFill>
                <a:sym typeface="SimSun" panose="02010600030101010101" pitchFamily="2" charset="-122"/>
              </a:rPr>
              <a:t> также повысили выживаемость. Дозировка </a:t>
            </a:r>
            <a:r>
              <a:rPr lang="en-US" altLang="en-US" dirty="0">
                <a:solidFill>
                  <a:srgbClr val="002060"/>
                </a:solidFill>
                <a:sym typeface="SimSun" panose="02010600030101010101" pitchFamily="2" charset="-122"/>
              </a:rPr>
              <a:t> 0</a:t>
            </a:r>
            <a:r>
              <a:rPr lang="ru-RU" altLang="en-US" dirty="0">
                <a:solidFill>
                  <a:srgbClr val="002060"/>
                </a:solidFill>
                <a:sym typeface="SimSun" panose="02010600030101010101" pitchFamily="2" charset="-122"/>
              </a:rPr>
              <a:t>,</a:t>
            </a:r>
            <a:r>
              <a:rPr lang="en-US" altLang="en-US" dirty="0">
                <a:solidFill>
                  <a:srgbClr val="002060"/>
                </a:solidFill>
                <a:sym typeface="SimSun" panose="02010600030101010101" pitchFamily="2" charset="-122"/>
              </a:rPr>
              <a:t>25% </a:t>
            </a:r>
            <a:r>
              <a:rPr lang="ru-RU" altLang="en-US" dirty="0">
                <a:solidFill>
                  <a:srgbClr val="002060"/>
                </a:solidFill>
                <a:sym typeface="SimSun" panose="02010600030101010101" pitchFamily="2" charset="-122"/>
              </a:rPr>
              <a:t>значительно</a:t>
            </a:r>
            <a:r>
              <a:rPr lang="en-US" altLang="en-US" dirty="0">
                <a:solidFill>
                  <a:srgbClr val="002060"/>
                </a:solidFill>
                <a:sym typeface="SimSun" panose="02010600030101010101" pitchFamily="2" charset="-122"/>
              </a:rPr>
              <a:t> (p&lt;0</a:t>
            </a:r>
            <a:r>
              <a:rPr lang="ru-RU" altLang="en-US" dirty="0">
                <a:solidFill>
                  <a:srgbClr val="002060"/>
                </a:solidFill>
                <a:sym typeface="SimSun" panose="02010600030101010101" pitchFamily="2" charset="-122"/>
              </a:rPr>
              <a:t>,</a:t>
            </a:r>
            <a:r>
              <a:rPr lang="en-US" altLang="en-US" dirty="0">
                <a:solidFill>
                  <a:srgbClr val="002060"/>
                </a:solidFill>
                <a:sym typeface="SimSun" panose="02010600030101010101" pitchFamily="2" charset="-122"/>
              </a:rPr>
              <a:t>05) </a:t>
            </a:r>
            <a:r>
              <a:rPr lang="ru-RU" altLang="en-US" dirty="0">
                <a:solidFill>
                  <a:srgbClr val="002060"/>
                </a:solidFill>
                <a:sym typeface="SimSun" panose="02010600030101010101" pitchFamily="2" charset="-122"/>
              </a:rPr>
              <a:t>снизила</a:t>
            </a:r>
            <a:r>
              <a:rPr lang="en-US" altLang="en-US" dirty="0">
                <a:solidFill>
                  <a:srgbClr val="002060"/>
                </a:solidFill>
                <a:sym typeface="SimSun" panose="02010600030101010101" pitchFamily="2" charset="-122"/>
              </a:rPr>
              <a:t> FCR</a:t>
            </a:r>
            <a:r>
              <a:rPr lang="ru-RU" altLang="en-US" dirty="0">
                <a:solidFill>
                  <a:srgbClr val="002060"/>
                </a:solidFill>
                <a:sym typeface="SimSun" panose="02010600030101010101" pitchFamily="2" charset="-122"/>
              </a:rPr>
              <a:t>, а дозировки</a:t>
            </a:r>
            <a:r>
              <a:rPr lang="en-US" altLang="en-US" dirty="0">
                <a:solidFill>
                  <a:srgbClr val="002060"/>
                </a:solidFill>
                <a:sym typeface="SimSun" panose="02010600030101010101" pitchFamily="2" charset="-122"/>
              </a:rPr>
              <a:t> 0</a:t>
            </a:r>
            <a:r>
              <a:rPr lang="ru-RU" altLang="en-US" dirty="0">
                <a:solidFill>
                  <a:srgbClr val="002060"/>
                </a:solidFill>
                <a:sym typeface="SimSun" panose="02010600030101010101" pitchFamily="2" charset="-122"/>
              </a:rPr>
              <a:t>,</a:t>
            </a:r>
            <a:r>
              <a:rPr lang="en-US" altLang="en-US" dirty="0">
                <a:solidFill>
                  <a:srgbClr val="002060"/>
                </a:solidFill>
                <a:sym typeface="SimSun" panose="02010600030101010101" pitchFamily="2" charset="-122"/>
              </a:rPr>
              <a:t>5% </a:t>
            </a:r>
            <a:r>
              <a:rPr lang="ru-RU" altLang="en-US" dirty="0">
                <a:solidFill>
                  <a:srgbClr val="002060"/>
                </a:solidFill>
                <a:sym typeface="SimSun" panose="02010600030101010101" pitchFamily="2" charset="-122"/>
              </a:rPr>
              <a:t>и</a:t>
            </a:r>
            <a:r>
              <a:rPr lang="en-US" altLang="en-US" dirty="0">
                <a:solidFill>
                  <a:srgbClr val="002060"/>
                </a:solidFill>
                <a:sym typeface="SimSun" panose="02010600030101010101" pitchFamily="2" charset="-122"/>
              </a:rPr>
              <a:t> 0</a:t>
            </a:r>
            <a:r>
              <a:rPr lang="ru-RU" altLang="en-US" dirty="0">
                <a:solidFill>
                  <a:srgbClr val="002060"/>
                </a:solidFill>
                <a:sym typeface="SimSun" panose="02010600030101010101" pitchFamily="2" charset="-122"/>
              </a:rPr>
              <a:t>,</a:t>
            </a:r>
            <a:r>
              <a:rPr lang="en-US" altLang="en-US" dirty="0">
                <a:solidFill>
                  <a:srgbClr val="002060"/>
                </a:solidFill>
                <a:sym typeface="SimSun" panose="02010600030101010101" pitchFamily="2" charset="-122"/>
              </a:rPr>
              <a:t>75% </a:t>
            </a:r>
            <a:r>
              <a:rPr lang="ru-RU" altLang="en-US" dirty="0">
                <a:solidFill>
                  <a:srgbClr val="002060"/>
                </a:solidFill>
                <a:sym typeface="SimSun" panose="02010600030101010101" pitchFamily="2" charset="-122"/>
              </a:rPr>
              <a:t>численно снизили</a:t>
            </a:r>
            <a:r>
              <a:rPr lang="en-US" altLang="en-US" dirty="0">
                <a:solidFill>
                  <a:srgbClr val="002060"/>
                </a:solidFill>
                <a:sym typeface="SimSun" panose="02010600030101010101" pitchFamily="2" charset="-122"/>
              </a:rPr>
              <a:t> FCR.</a:t>
            </a:r>
          </a:p>
          <a:p>
            <a:pPr>
              <a:lnSpc>
                <a:spcPct val="90000"/>
              </a:lnSpc>
              <a:buSzPct val="80000"/>
            </a:pPr>
            <a:r>
              <a:rPr lang="ru-RU" altLang="en-US" b="1" dirty="0">
                <a:solidFill>
                  <a:srgbClr val="002060"/>
                </a:solidFill>
              </a:rPr>
              <a:t>Заключение</a:t>
            </a:r>
            <a:r>
              <a:rPr lang="en-US" altLang="en-US" b="1" dirty="0">
                <a:solidFill>
                  <a:srgbClr val="002060"/>
                </a:solidFill>
              </a:rPr>
              <a:t>: </a:t>
            </a:r>
            <a:endParaRPr lang="en-US" altLang="en-US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SzPct val="80000"/>
            </a:pPr>
            <a:r>
              <a:rPr lang="ru-RU" altLang="en-US" dirty="0">
                <a:solidFill>
                  <a:srgbClr val="002060"/>
                </a:solidFill>
              </a:rPr>
              <a:t>Результаты предполагают, что бетаин может повысить выживаемость и темпы роста мальков </a:t>
            </a:r>
            <a:r>
              <a:rPr lang="ru-RU" altLang="en-US" dirty="0" err="1">
                <a:solidFill>
                  <a:srgbClr val="002060"/>
                </a:solidFill>
              </a:rPr>
              <a:t>роху</a:t>
            </a:r>
            <a:r>
              <a:rPr lang="ru-RU" altLang="en-US" dirty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96708" y="2092753"/>
            <a:ext cx="4016334" cy="2501935"/>
            <a:chOff x="196708" y="2092753"/>
            <a:chExt cx="4016334" cy="250193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92" t="6305" r="-292" b="-449"/>
            <a:stretch/>
          </p:blipFill>
          <p:spPr>
            <a:xfrm>
              <a:off x="196708" y="2132842"/>
              <a:ext cx="4016334" cy="2461846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3120270" y="2092753"/>
              <a:ext cx="4626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/>
                <a:t>(kg)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4630324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904146" y="136734"/>
            <a:ext cx="6786536" cy="1272960"/>
          </a:xfrm>
          <a:solidFill>
            <a:schemeClr val="bg1"/>
          </a:solidFill>
          <a:ln>
            <a:solidFill>
              <a:schemeClr val="bg1"/>
            </a:solidFill>
            <a:bevel/>
            <a:headEnd/>
            <a:tailEnd/>
          </a:ln>
        </p:spPr>
        <p:txBody>
          <a:bodyPr>
            <a:noAutofit/>
          </a:bodyPr>
          <a:lstStyle/>
          <a:p>
            <a:pPr algn="r" defTabSz="457200"/>
            <a:r>
              <a:rPr lang="ru-RU" alt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Применение в аквакультуре</a:t>
            </a:r>
            <a:br>
              <a:rPr lang="en-US" alt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Влияние на рост, выживаемость и усвояемость корма </a:t>
            </a:r>
            <a:r>
              <a:rPr lang="en-US" alt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(I)* </a:t>
            </a:r>
            <a:endParaRPr lang="en-US" altLang="en-US" sz="2400" b="1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6708" y="1398304"/>
            <a:ext cx="8519323" cy="12280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en-US" b="1" dirty="0">
                <a:solidFill>
                  <a:srgbClr val="002060"/>
                </a:solidFill>
              </a:rPr>
              <a:t>Структура эксперимента</a:t>
            </a:r>
            <a:r>
              <a:rPr lang="en-US" altLang="en-US" b="1" dirty="0">
                <a:solidFill>
                  <a:srgbClr val="002060"/>
                </a:solidFill>
              </a:rPr>
              <a:t>:</a:t>
            </a:r>
          </a:p>
          <a:p>
            <a:pPr>
              <a:lnSpc>
                <a:spcPct val="90000"/>
              </a:lnSpc>
            </a:pPr>
            <a:r>
              <a:rPr lang="ru-RU" altLang="en-US" sz="1600" dirty="0">
                <a:solidFill>
                  <a:srgbClr val="002060"/>
                </a:solidFill>
              </a:rPr>
              <a:t>Молодь каспийской воблы </a:t>
            </a:r>
            <a:r>
              <a:rPr lang="en-US" altLang="en-US" sz="1600" dirty="0">
                <a:solidFill>
                  <a:srgbClr val="002060"/>
                </a:solidFill>
              </a:rPr>
              <a:t>(</a:t>
            </a:r>
            <a:r>
              <a:rPr lang="en-US" altLang="en-US" sz="1600" i="1" dirty="0" err="1">
                <a:solidFill>
                  <a:srgbClr val="002060"/>
                </a:solidFill>
              </a:rPr>
              <a:t>Rutilus</a:t>
            </a:r>
            <a:r>
              <a:rPr lang="en-US" altLang="en-US" sz="1600" i="1" dirty="0">
                <a:solidFill>
                  <a:srgbClr val="002060"/>
                </a:solidFill>
              </a:rPr>
              <a:t> </a:t>
            </a:r>
            <a:r>
              <a:rPr lang="en-US" altLang="en-US" sz="1600" i="1" dirty="0" err="1">
                <a:solidFill>
                  <a:srgbClr val="002060"/>
                </a:solidFill>
              </a:rPr>
              <a:t>rutilus</a:t>
            </a:r>
            <a:r>
              <a:rPr lang="en-US" altLang="en-US" sz="1600" i="1" dirty="0">
                <a:solidFill>
                  <a:srgbClr val="002060"/>
                </a:solidFill>
              </a:rPr>
              <a:t> </a:t>
            </a:r>
            <a:r>
              <a:rPr lang="en-US" altLang="en-US" sz="1600" i="1" dirty="0" err="1">
                <a:solidFill>
                  <a:srgbClr val="002060"/>
                </a:solidFill>
              </a:rPr>
              <a:t>caspicus</a:t>
            </a:r>
            <a:r>
              <a:rPr lang="en-US" altLang="en-US" sz="1600" dirty="0">
                <a:solidFill>
                  <a:srgbClr val="002060"/>
                </a:solidFill>
              </a:rPr>
              <a:t>) </a:t>
            </a:r>
            <a:r>
              <a:rPr lang="ru-RU" altLang="en-US" sz="1600" dirty="0">
                <a:solidFill>
                  <a:srgbClr val="002060"/>
                </a:solidFill>
              </a:rPr>
              <a:t>(300 штук) со средним весом </a:t>
            </a:r>
            <a:r>
              <a:rPr lang="en-US" altLang="en-US" sz="1600" dirty="0">
                <a:solidFill>
                  <a:srgbClr val="002060"/>
                </a:solidFill>
              </a:rPr>
              <a:t>1</a:t>
            </a:r>
            <a:r>
              <a:rPr lang="ru-RU" altLang="en-US" sz="1600" dirty="0">
                <a:solidFill>
                  <a:srgbClr val="002060"/>
                </a:solidFill>
              </a:rPr>
              <a:t>,</a:t>
            </a:r>
            <a:r>
              <a:rPr lang="en-US" altLang="en-US" sz="1600" dirty="0">
                <a:solidFill>
                  <a:srgbClr val="002060"/>
                </a:solidFill>
              </a:rPr>
              <a:t>91 ± 0</a:t>
            </a:r>
            <a:r>
              <a:rPr lang="ru-RU" altLang="en-US" sz="1600" dirty="0">
                <a:solidFill>
                  <a:srgbClr val="002060"/>
                </a:solidFill>
              </a:rPr>
              <a:t>,</a:t>
            </a:r>
            <a:r>
              <a:rPr lang="en-US" altLang="en-US" sz="1600" dirty="0">
                <a:solidFill>
                  <a:srgbClr val="002060"/>
                </a:solidFill>
              </a:rPr>
              <a:t>01</a:t>
            </a:r>
            <a:r>
              <a:rPr lang="ru-RU" altLang="en-US" sz="1600" dirty="0">
                <a:solidFill>
                  <a:srgbClr val="002060"/>
                </a:solidFill>
              </a:rPr>
              <a:t> г и средней длинной</a:t>
            </a:r>
            <a:r>
              <a:rPr lang="en-US" altLang="en-US" sz="1600" dirty="0">
                <a:solidFill>
                  <a:srgbClr val="002060"/>
                </a:solidFill>
              </a:rPr>
              <a:t> 6</a:t>
            </a:r>
            <a:r>
              <a:rPr lang="ru-RU" altLang="en-US" sz="1600" dirty="0">
                <a:solidFill>
                  <a:srgbClr val="002060"/>
                </a:solidFill>
              </a:rPr>
              <a:t>,</a:t>
            </a:r>
            <a:r>
              <a:rPr lang="en-US" altLang="en-US" sz="1600" dirty="0">
                <a:solidFill>
                  <a:srgbClr val="002060"/>
                </a:solidFill>
              </a:rPr>
              <a:t>21 ± 0</a:t>
            </a:r>
            <a:r>
              <a:rPr lang="ru-RU" altLang="en-US" sz="1600" dirty="0">
                <a:solidFill>
                  <a:srgbClr val="002060"/>
                </a:solidFill>
              </a:rPr>
              <a:t>,</a:t>
            </a:r>
            <a:r>
              <a:rPr lang="en-US" altLang="en-US" sz="1600" dirty="0">
                <a:solidFill>
                  <a:srgbClr val="002060"/>
                </a:solidFill>
              </a:rPr>
              <a:t>07 </a:t>
            </a:r>
            <a:r>
              <a:rPr lang="ru-RU" altLang="en-US" sz="1600" dirty="0">
                <a:solidFill>
                  <a:srgbClr val="002060"/>
                </a:solidFill>
              </a:rPr>
              <a:t>см подверглась адаптации в течение 2 недель и затем была разделена на 3 группы по 100 рыбок в каждой с рационами с содержанием бетаина </a:t>
            </a:r>
            <a:r>
              <a:rPr lang="en-US" altLang="en-US" sz="1600" dirty="0">
                <a:solidFill>
                  <a:srgbClr val="002060"/>
                </a:solidFill>
              </a:rPr>
              <a:t>0</a:t>
            </a:r>
            <a:r>
              <a:rPr lang="ru-RU" altLang="en-US" sz="1600" dirty="0">
                <a:solidFill>
                  <a:srgbClr val="002060"/>
                </a:solidFill>
              </a:rPr>
              <a:t>%</a:t>
            </a:r>
            <a:r>
              <a:rPr lang="en-US" altLang="en-US" sz="1600" dirty="0">
                <a:solidFill>
                  <a:srgbClr val="002060"/>
                </a:solidFill>
              </a:rPr>
              <a:t>, 0</a:t>
            </a:r>
            <a:r>
              <a:rPr lang="ru-RU" altLang="en-US" sz="1600" dirty="0">
                <a:solidFill>
                  <a:srgbClr val="002060"/>
                </a:solidFill>
              </a:rPr>
              <a:t>,</a:t>
            </a:r>
            <a:r>
              <a:rPr lang="en-US" altLang="en-US" sz="1600" dirty="0">
                <a:solidFill>
                  <a:srgbClr val="002060"/>
                </a:solidFill>
              </a:rPr>
              <a:t>5%</a:t>
            </a:r>
            <a:r>
              <a:rPr lang="ru-RU" altLang="en-US" sz="1600" dirty="0">
                <a:solidFill>
                  <a:srgbClr val="002060"/>
                </a:solidFill>
              </a:rPr>
              <a:t> и</a:t>
            </a:r>
            <a:r>
              <a:rPr lang="en-US" altLang="en-US" sz="1600" dirty="0">
                <a:solidFill>
                  <a:srgbClr val="002060"/>
                </a:solidFill>
              </a:rPr>
              <a:t> 1</a:t>
            </a:r>
            <a:r>
              <a:rPr lang="ru-RU" altLang="en-US" sz="1600" dirty="0">
                <a:solidFill>
                  <a:srgbClr val="002060"/>
                </a:solidFill>
              </a:rPr>
              <a:t>,</a:t>
            </a:r>
            <a:r>
              <a:rPr lang="en-US" altLang="en-US" sz="1600" dirty="0">
                <a:solidFill>
                  <a:srgbClr val="002060"/>
                </a:solidFill>
              </a:rPr>
              <a:t>0%</a:t>
            </a:r>
            <a:r>
              <a:rPr lang="ru-RU" altLang="en-US" sz="1600" dirty="0">
                <a:solidFill>
                  <a:srgbClr val="002060"/>
                </a:solidFill>
              </a:rPr>
              <a:t>. Корм предоставлялся в объёме</a:t>
            </a:r>
            <a:r>
              <a:rPr lang="en-US" altLang="en-US" sz="1600" dirty="0">
                <a:solidFill>
                  <a:srgbClr val="002060"/>
                </a:solidFill>
              </a:rPr>
              <a:t> 3% </a:t>
            </a:r>
            <a:r>
              <a:rPr lang="ru-RU" altLang="en-US" sz="1600" dirty="0">
                <a:solidFill>
                  <a:srgbClr val="002060"/>
                </a:solidFill>
              </a:rPr>
              <a:t>от массы тела 2 раза в день в течение 60 дней. </a:t>
            </a:r>
            <a:endParaRPr lang="en-US" altLang="en-US" sz="1600" b="1" dirty="0">
              <a:solidFill>
                <a:srgbClr val="00206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8493" y="5810718"/>
            <a:ext cx="604273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1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* </a:t>
            </a:r>
            <a:r>
              <a:rPr lang="en-US" altLang="en-US" sz="1100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Fatahi</a:t>
            </a:r>
            <a:r>
              <a:rPr lang="en-US" altLang="en-US" sz="11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et. al, (2013) Scientific Journal of Animal Science 2(5),132-137 </a:t>
            </a:r>
            <a:r>
              <a:rPr lang="en-US" sz="11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4035692" y="2711259"/>
            <a:ext cx="19691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en-US" b="1" dirty="0">
                <a:solidFill>
                  <a:srgbClr val="002060"/>
                </a:solidFill>
              </a:rPr>
              <a:t>Базовый рацион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5">
            <a:extLst>
              <a:ext uri="{FF2B5EF4-FFF2-40B4-BE49-F238E27FC236}">
                <a16:creationId xmlns:a16="http://schemas.microsoft.com/office/drawing/2014/main" id="{13CF4B90-0424-4D11-94B5-5A33E37AF3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896600"/>
              </p:ext>
            </p:extLst>
          </p:nvPr>
        </p:nvGraphicFramePr>
        <p:xfrm>
          <a:off x="2061872" y="3146376"/>
          <a:ext cx="5765992" cy="2320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2482">
                  <a:extLst>
                    <a:ext uri="{9D8B030D-6E8A-4147-A177-3AD203B41FA5}">
                      <a16:colId xmlns:a16="http://schemas.microsoft.com/office/drawing/2014/main" val="2375831449"/>
                    </a:ext>
                  </a:extLst>
                </a:gridCol>
                <a:gridCol w="740514">
                  <a:extLst>
                    <a:ext uri="{9D8B030D-6E8A-4147-A177-3AD203B41FA5}">
                      <a16:colId xmlns:a16="http://schemas.microsoft.com/office/drawing/2014/main" val="344070488"/>
                    </a:ext>
                  </a:extLst>
                </a:gridCol>
                <a:gridCol w="2087527">
                  <a:extLst>
                    <a:ext uri="{9D8B030D-6E8A-4147-A177-3AD203B41FA5}">
                      <a16:colId xmlns:a16="http://schemas.microsoft.com/office/drawing/2014/main" val="3014627107"/>
                    </a:ext>
                  </a:extLst>
                </a:gridCol>
                <a:gridCol w="795469">
                  <a:extLst>
                    <a:ext uri="{9D8B030D-6E8A-4147-A177-3AD203B41FA5}">
                      <a16:colId xmlns:a16="http://schemas.microsoft.com/office/drawing/2014/main" val="1707705098"/>
                    </a:ext>
                  </a:extLst>
                </a:gridCol>
              </a:tblGrid>
              <a:tr h="285033">
                <a:tc>
                  <a:txBody>
                    <a:bodyPr/>
                    <a:lstStyle/>
                    <a:p>
                      <a:r>
                        <a:rPr lang="ru-RU" sz="1400" dirty="0"/>
                        <a:t>Материал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Материал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909108"/>
                  </a:ext>
                </a:extLst>
              </a:tr>
              <a:tr h="285033">
                <a:tc>
                  <a:txBody>
                    <a:bodyPr/>
                    <a:lstStyle/>
                    <a:p>
                      <a:r>
                        <a:rPr lang="ru-RU" sz="1400" dirty="0"/>
                        <a:t>Рыбная мука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Минералы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087156"/>
                  </a:ext>
                </a:extLst>
              </a:tr>
              <a:tr h="274313">
                <a:tc>
                  <a:txBody>
                    <a:bodyPr/>
                    <a:lstStyle/>
                    <a:p>
                      <a:r>
                        <a:rPr lang="ru-RU" sz="1400" dirty="0"/>
                        <a:t>Рыбий жир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Витаминная добавка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635913"/>
                  </a:ext>
                </a:extLst>
              </a:tr>
              <a:tr h="285033">
                <a:tc>
                  <a:txBody>
                    <a:bodyPr/>
                    <a:lstStyle/>
                    <a:p>
                      <a:r>
                        <a:rPr lang="ru-RU" sz="1400" dirty="0"/>
                        <a:t>Соевая мука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32,9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Метионин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152056"/>
                  </a:ext>
                </a:extLst>
              </a:tr>
              <a:tr h="285033">
                <a:tc>
                  <a:txBody>
                    <a:bodyPr/>
                    <a:lstStyle/>
                    <a:p>
                      <a:r>
                        <a:rPr lang="ru-RU" sz="1400" dirty="0" err="1"/>
                        <a:t>Фитаза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0,1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Лизин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457978"/>
                  </a:ext>
                </a:extLst>
              </a:tr>
              <a:tr h="297952">
                <a:tc>
                  <a:txBody>
                    <a:bodyPr/>
                    <a:lstStyle/>
                    <a:p>
                      <a:r>
                        <a:rPr lang="ru-RU" sz="1400" dirty="0"/>
                        <a:t>Пшеничная мука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/>
                        <a:t>Дикальций</a:t>
                      </a:r>
                      <a:r>
                        <a:rPr lang="ru-RU" sz="1400" dirty="0"/>
                        <a:t> фосфат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335217"/>
                  </a:ext>
                </a:extLst>
              </a:tr>
              <a:tr h="491973">
                <a:tc>
                  <a:txBody>
                    <a:bodyPr/>
                    <a:lstStyle/>
                    <a:p>
                      <a:r>
                        <a:rPr lang="ru-RU" sz="1400" dirty="0"/>
                        <a:t>Ячменная мука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541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798060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904146" y="174834"/>
            <a:ext cx="6898528" cy="1156063"/>
          </a:xfrm>
          <a:solidFill>
            <a:schemeClr val="bg1"/>
          </a:solidFill>
          <a:ln>
            <a:solidFill>
              <a:schemeClr val="bg1"/>
            </a:solidFill>
            <a:bevel/>
            <a:headEnd/>
            <a:tailEnd/>
          </a:ln>
        </p:spPr>
        <p:txBody>
          <a:bodyPr>
            <a:noAutofit/>
          </a:bodyPr>
          <a:lstStyle/>
          <a:p>
            <a:pPr algn="r" defTabSz="457200"/>
            <a:r>
              <a:rPr lang="ru-RU" alt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Применение в аквакультуре</a:t>
            </a:r>
            <a:br>
              <a:rPr lang="en-US" alt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Влияние на рост, выживаемость и усвояемость корма </a:t>
            </a:r>
            <a:r>
              <a:rPr lang="en-US" alt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(II)* </a:t>
            </a:r>
            <a:endParaRPr lang="en-US" altLang="en-US" sz="2400" b="1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6708" y="1436404"/>
            <a:ext cx="8659909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en-US" b="1" dirty="0">
                <a:solidFill>
                  <a:srgbClr val="002060"/>
                </a:solidFill>
              </a:rPr>
              <a:t>Влияние бетаина на потребление корма и конечную массу тела</a:t>
            </a:r>
            <a:endParaRPr lang="en-US" altLang="en-US" b="1" dirty="0">
              <a:solidFill>
                <a:srgbClr val="00206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7121" y="5817996"/>
            <a:ext cx="614245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1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* </a:t>
            </a:r>
            <a:r>
              <a:rPr lang="en-US" altLang="en-US" sz="1100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Fatahi</a:t>
            </a:r>
            <a:r>
              <a:rPr lang="en-US" altLang="en-US" sz="11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et. al, (2013) Scientific Journal of Animal Science 2(5),132-137 </a:t>
            </a:r>
            <a:r>
              <a:rPr lang="en-US" sz="11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356" y="1883544"/>
            <a:ext cx="2900249" cy="1743234"/>
          </a:xfrm>
          <a:prstGeom prst="rect">
            <a:avLst/>
          </a:prstGeom>
          <a:ln w="6350">
            <a:solidFill>
              <a:srgbClr val="00206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2554" y="1883543"/>
            <a:ext cx="2900247" cy="1743234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9" name="Rectangle 8"/>
          <p:cNvSpPr/>
          <p:nvPr/>
        </p:nvSpPr>
        <p:spPr>
          <a:xfrm>
            <a:off x="6367038" y="1886328"/>
            <a:ext cx="2335171" cy="349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en-US" b="1" dirty="0">
                <a:solidFill>
                  <a:srgbClr val="002060"/>
                </a:solidFill>
              </a:rPr>
              <a:t>Наблюдения</a:t>
            </a:r>
            <a:r>
              <a:rPr lang="en-US" altLang="en-US" b="1" dirty="0">
                <a:solidFill>
                  <a:srgbClr val="002060"/>
                </a:solidFill>
              </a:rPr>
              <a:t>: </a:t>
            </a:r>
          </a:p>
          <a:p>
            <a:pPr>
              <a:lnSpc>
                <a:spcPct val="90000"/>
              </a:lnSpc>
              <a:buSzPct val="80000"/>
            </a:pPr>
            <a:r>
              <a:rPr lang="ru-RU" altLang="en-US" sz="1600" dirty="0">
                <a:solidFill>
                  <a:srgbClr val="002060"/>
                </a:solidFill>
                <a:sym typeface="SimSun" panose="02010600030101010101" pitchFamily="2" charset="-122"/>
              </a:rPr>
              <a:t>Использование бетаина значительно </a:t>
            </a:r>
            <a:r>
              <a:rPr lang="en-US" altLang="en-US" sz="1600" dirty="0">
                <a:solidFill>
                  <a:srgbClr val="002060"/>
                </a:solidFill>
                <a:sym typeface="SimSun" panose="02010600030101010101" pitchFamily="2" charset="-122"/>
              </a:rPr>
              <a:t>(p&lt;0</a:t>
            </a:r>
            <a:r>
              <a:rPr lang="ru-RU" altLang="en-US" sz="1600" dirty="0">
                <a:solidFill>
                  <a:srgbClr val="002060"/>
                </a:solidFill>
                <a:sym typeface="SimSun" panose="02010600030101010101" pitchFamily="2" charset="-122"/>
              </a:rPr>
              <a:t>,</a:t>
            </a:r>
            <a:r>
              <a:rPr lang="en-US" altLang="en-US" sz="1600" dirty="0">
                <a:solidFill>
                  <a:srgbClr val="002060"/>
                </a:solidFill>
                <a:sym typeface="SimSun" panose="02010600030101010101" pitchFamily="2" charset="-122"/>
              </a:rPr>
              <a:t>05) </a:t>
            </a:r>
            <a:r>
              <a:rPr lang="ru-RU" altLang="en-US" sz="1600" dirty="0">
                <a:solidFill>
                  <a:srgbClr val="002060"/>
                </a:solidFill>
                <a:sym typeface="SimSun" panose="02010600030101010101" pitchFamily="2" charset="-122"/>
              </a:rPr>
              <a:t>повысило потребление корма и численно повысило конечную массу тела, удельный темп роста и </a:t>
            </a:r>
            <a:r>
              <a:rPr lang="en-US" altLang="en-US" sz="1600" dirty="0">
                <a:solidFill>
                  <a:srgbClr val="002060"/>
                </a:solidFill>
                <a:sym typeface="SimSun" panose="02010600030101010101" pitchFamily="2" charset="-122"/>
              </a:rPr>
              <a:t>FCR.</a:t>
            </a:r>
            <a:r>
              <a:rPr lang="en-US" altLang="en-US" dirty="0">
                <a:solidFill>
                  <a:srgbClr val="002060"/>
                </a:solidFill>
                <a:sym typeface="SimSun" panose="02010600030101010101" pitchFamily="2" charset="-122"/>
              </a:rPr>
              <a:t> </a:t>
            </a:r>
          </a:p>
          <a:p>
            <a:pPr>
              <a:lnSpc>
                <a:spcPct val="90000"/>
              </a:lnSpc>
              <a:buSzPct val="80000"/>
            </a:pPr>
            <a:r>
              <a:rPr lang="ru-RU" altLang="en-US" b="1" dirty="0">
                <a:solidFill>
                  <a:srgbClr val="002060"/>
                </a:solidFill>
              </a:rPr>
              <a:t>Заключение</a:t>
            </a:r>
            <a:r>
              <a:rPr lang="en-US" altLang="en-US" b="1" dirty="0">
                <a:solidFill>
                  <a:srgbClr val="002060"/>
                </a:solidFill>
              </a:rPr>
              <a:t>: </a:t>
            </a:r>
            <a:endParaRPr lang="en-US" altLang="en-US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SzPct val="80000"/>
            </a:pPr>
            <a:r>
              <a:rPr lang="ru-RU" altLang="en-US" sz="1600" dirty="0">
                <a:solidFill>
                  <a:srgbClr val="002060"/>
                </a:solidFill>
              </a:rPr>
              <a:t>Результаты предполагают, что бетаин может повысить потребление корма у молоди каспийской воблы.</a:t>
            </a:r>
            <a:endParaRPr lang="en-US" sz="1600" dirty="0">
              <a:solidFill>
                <a:srgbClr val="00206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908" y="3732287"/>
            <a:ext cx="2918349" cy="1754114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62554" y="3732284"/>
            <a:ext cx="2918351" cy="1754116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3103782055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893510" y="174834"/>
            <a:ext cx="6898528" cy="1156063"/>
          </a:xfrm>
          <a:solidFill>
            <a:schemeClr val="bg1"/>
          </a:solidFill>
          <a:ln>
            <a:solidFill>
              <a:schemeClr val="bg1"/>
            </a:solidFill>
            <a:bevel/>
            <a:headEnd/>
            <a:tailEnd/>
          </a:ln>
        </p:spPr>
        <p:txBody>
          <a:bodyPr>
            <a:noAutofit/>
          </a:bodyPr>
          <a:lstStyle/>
          <a:p>
            <a:pPr algn="r" defTabSz="457200"/>
            <a:r>
              <a:rPr lang="ru-RU" altLang="en-US" sz="3600" b="1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Применение в аквакультуре</a:t>
            </a:r>
            <a:br>
              <a:rPr lang="en-US" altLang="en-US" sz="3600" b="1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altLang="en-US" sz="2400" b="1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Влияние на рост и усвояемость корма</a:t>
            </a:r>
            <a:r>
              <a:rPr lang="en-US" altLang="en-US" sz="2400" b="1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 </a:t>
            </a:r>
            <a:endParaRPr lang="en-US" altLang="en-US" sz="3600" b="1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6707" y="1330897"/>
            <a:ext cx="3041792" cy="4455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en-US" sz="1500" b="1" dirty="0">
                <a:solidFill>
                  <a:srgbClr val="002060"/>
                </a:solidFill>
              </a:rPr>
              <a:t>Структура эксперимента</a:t>
            </a:r>
            <a:r>
              <a:rPr lang="en-US" altLang="en-US" sz="1500" b="1" dirty="0">
                <a:solidFill>
                  <a:srgbClr val="002060"/>
                </a:solidFill>
              </a:rPr>
              <a:t>:</a:t>
            </a:r>
          </a:p>
          <a:p>
            <a:pPr>
              <a:lnSpc>
                <a:spcPct val="90000"/>
              </a:lnSpc>
            </a:pPr>
            <a:r>
              <a:rPr lang="en-US" sz="1500" dirty="0">
                <a:solidFill>
                  <a:srgbClr val="002060"/>
                </a:solidFill>
              </a:rPr>
              <a:t>198 </a:t>
            </a:r>
            <a:r>
              <a:rPr lang="ru-RU" sz="1500" dirty="0">
                <a:solidFill>
                  <a:srgbClr val="002060"/>
                </a:solidFill>
              </a:rPr>
              <a:t>радужных форелей (</a:t>
            </a:r>
            <a:r>
              <a:rPr lang="en-US" sz="1500" i="1" dirty="0" err="1">
                <a:solidFill>
                  <a:srgbClr val="002060"/>
                </a:solidFill>
              </a:rPr>
              <a:t>Onchorynchus</a:t>
            </a:r>
            <a:r>
              <a:rPr lang="en-US" sz="1500" i="1" dirty="0">
                <a:solidFill>
                  <a:srgbClr val="002060"/>
                </a:solidFill>
              </a:rPr>
              <a:t> mykiss,</a:t>
            </a:r>
            <a:r>
              <a:rPr lang="en-US" sz="1500" dirty="0">
                <a:solidFill>
                  <a:srgbClr val="002060"/>
                </a:solidFill>
              </a:rPr>
              <a:t> </a:t>
            </a:r>
            <a:r>
              <a:rPr lang="ru-RU" sz="1500" dirty="0">
                <a:solidFill>
                  <a:srgbClr val="002060"/>
                </a:solidFill>
              </a:rPr>
              <a:t>средний вес</a:t>
            </a:r>
            <a:r>
              <a:rPr lang="en-US" sz="1500" dirty="0">
                <a:solidFill>
                  <a:srgbClr val="002060"/>
                </a:solidFill>
              </a:rPr>
              <a:t> 130 </a:t>
            </a:r>
            <a:r>
              <a:rPr lang="ru-RU" sz="1500" dirty="0">
                <a:solidFill>
                  <a:srgbClr val="002060"/>
                </a:solidFill>
              </a:rPr>
              <a:t>г</a:t>
            </a:r>
            <a:r>
              <a:rPr lang="en-US" sz="1500" dirty="0">
                <a:solidFill>
                  <a:srgbClr val="002060"/>
                </a:solidFill>
              </a:rPr>
              <a:t>) </a:t>
            </a:r>
            <a:r>
              <a:rPr lang="ru-RU" sz="1500" dirty="0">
                <a:solidFill>
                  <a:srgbClr val="002060"/>
                </a:solidFill>
              </a:rPr>
              <a:t>были подвержены голоданию в течение 24 часов, были взвешены с точностью до 0,1 г и случайным образом распределены в 9 экспериментальных резервуаров по 22 рыбы в каждом. Для кормления рыбы использовались экспериментальные рационы (рацион на растительной основе, рацион на растительной основе с содержанием бетаина и контрольный рацион на основе рыбной муки). Кормление осуществлялось вручную до видимого насыщения дважды в день </a:t>
            </a:r>
            <a:r>
              <a:rPr lang="en-US" sz="1500" dirty="0">
                <a:solidFill>
                  <a:srgbClr val="002060"/>
                </a:solidFill>
              </a:rPr>
              <a:t>(09:00 </a:t>
            </a:r>
            <a:r>
              <a:rPr lang="ru-RU" sz="1500" dirty="0">
                <a:solidFill>
                  <a:srgbClr val="002060"/>
                </a:solidFill>
              </a:rPr>
              <a:t>и</a:t>
            </a:r>
            <a:r>
              <a:rPr lang="en-US" sz="1500" dirty="0">
                <a:solidFill>
                  <a:srgbClr val="002060"/>
                </a:solidFill>
              </a:rPr>
              <a:t> 15:00)</a:t>
            </a:r>
            <a:r>
              <a:rPr lang="ru-RU" sz="1500" dirty="0">
                <a:solidFill>
                  <a:srgbClr val="002060"/>
                </a:solidFill>
              </a:rPr>
              <a:t>, 6 дней в неделю</a:t>
            </a:r>
            <a:r>
              <a:rPr lang="en-US" sz="1500" dirty="0">
                <a:solidFill>
                  <a:srgbClr val="002060"/>
                </a:solidFill>
              </a:rPr>
              <a:t>. </a:t>
            </a:r>
            <a:endParaRPr lang="en-US" altLang="en-US" sz="1500" b="1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1500" y="6008496"/>
            <a:ext cx="611997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1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* </a:t>
            </a:r>
            <a:r>
              <a:rPr lang="en-US" altLang="en-US" sz="1100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Tiril</a:t>
            </a:r>
            <a:r>
              <a:rPr lang="en-US" altLang="en-US" sz="11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et. al, (2008) Israeli Journal of Aquaculture 60(1), 57-64.</a:t>
            </a:r>
            <a:endParaRPr lang="en-US" sz="1100" dirty="0">
              <a:solidFill>
                <a:srgbClr val="002060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499" y="1503650"/>
            <a:ext cx="5549901" cy="433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578629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936045" y="174834"/>
            <a:ext cx="6898528" cy="1156063"/>
          </a:xfrm>
          <a:solidFill>
            <a:schemeClr val="bg1"/>
          </a:solidFill>
          <a:ln>
            <a:solidFill>
              <a:schemeClr val="bg1"/>
            </a:solidFill>
            <a:bevel/>
            <a:headEnd/>
            <a:tailEnd/>
          </a:ln>
        </p:spPr>
        <p:txBody>
          <a:bodyPr>
            <a:noAutofit/>
          </a:bodyPr>
          <a:lstStyle/>
          <a:p>
            <a:pPr algn="r" defTabSz="457200"/>
            <a:r>
              <a:rPr lang="ru-RU" alt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Применение в аквакультуре</a:t>
            </a:r>
            <a:br>
              <a:rPr lang="en-US" alt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Влияние на рост и усвояемость корма</a:t>
            </a:r>
            <a:r>
              <a:rPr lang="en-US" alt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endParaRPr lang="en-US" altLang="en-US" sz="2400" b="1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6708" y="1436404"/>
            <a:ext cx="8659909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en-US" b="1" dirty="0">
                <a:solidFill>
                  <a:srgbClr val="002060"/>
                </a:solidFill>
              </a:rPr>
              <a:t>Влияние бетаина на рост и эффективность корма</a:t>
            </a:r>
            <a:endParaRPr lang="en-US" altLang="en-US" b="1" dirty="0">
              <a:solidFill>
                <a:srgbClr val="00206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" y="6021196"/>
            <a:ext cx="611997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1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* </a:t>
            </a:r>
            <a:r>
              <a:rPr lang="en-US" altLang="en-US" sz="1100" dirty="0" err="1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Tiril</a:t>
            </a:r>
            <a:r>
              <a:rPr lang="en-US" altLang="en-US" sz="1100" dirty="0">
                <a:solidFill>
                  <a:srgbClr val="00206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et. al, (2008) Israeli Journal of Aquaculture 60(1), 57-64.</a:t>
            </a:r>
            <a:endParaRPr lang="en-US" sz="1100" dirty="0">
              <a:solidFill>
                <a:srgbClr val="002060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6057" y="4350733"/>
            <a:ext cx="8321209" cy="169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en-US" b="1" dirty="0">
                <a:solidFill>
                  <a:srgbClr val="002060"/>
                </a:solidFill>
              </a:rPr>
              <a:t>Наблюдения</a:t>
            </a:r>
            <a:r>
              <a:rPr lang="en-US" altLang="en-US" b="1" dirty="0">
                <a:solidFill>
                  <a:srgbClr val="002060"/>
                </a:solidFill>
              </a:rPr>
              <a:t>: </a:t>
            </a:r>
          </a:p>
          <a:p>
            <a:pPr>
              <a:lnSpc>
                <a:spcPct val="90000"/>
              </a:lnSpc>
              <a:buSzPct val="80000"/>
            </a:pPr>
            <a:r>
              <a:rPr lang="ru-RU" altLang="en-US" sz="1600" dirty="0">
                <a:solidFill>
                  <a:srgbClr val="002060"/>
                </a:solidFill>
                <a:sym typeface="SimSun" panose="02010600030101010101" pitchFamily="2" charset="-122"/>
              </a:rPr>
              <a:t>Применение бетаина значительно </a:t>
            </a:r>
            <a:r>
              <a:rPr lang="en-US" altLang="en-US" sz="1600" dirty="0">
                <a:solidFill>
                  <a:srgbClr val="002060"/>
                </a:solidFill>
                <a:sym typeface="SimSun" panose="02010600030101010101" pitchFamily="2" charset="-122"/>
              </a:rPr>
              <a:t>(p&lt;0</a:t>
            </a:r>
            <a:r>
              <a:rPr lang="ru-RU" altLang="en-US" sz="1600" dirty="0">
                <a:solidFill>
                  <a:srgbClr val="002060"/>
                </a:solidFill>
                <a:sym typeface="SimSun" panose="02010600030101010101" pitchFamily="2" charset="-122"/>
              </a:rPr>
              <a:t>,</a:t>
            </a:r>
            <a:r>
              <a:rPr lang="en-US" altLang="en-US" sz="1600" dirty="0">
                <a:solidFill>
                  <a:srgbClr val="002060"/>
                </a:solidFill>
                <a:sym typeface="SimSun" panose="02010600030101010101" pitchFamily="2" charset="-122"/>
              </a:rPr>
              <a:t>05) </a:t>
            </a:r>
            <a:r>
              <a:rPr lang="ru-RU" altLang="en-US" sz="1600" dirty="0">
                <a:solidFill>
                  <a:srgbClr val="002060"/>
                </a:solidFill>
                <a:sym typeface="SimSun" panose="02010600030101010101" pitchFamily="2" charset="-122"/>
              </a:rPr>
              <a:t>повысило привес, потребление корма и удельный темп роста рыбы, потребляющей рацион на растительной основе, до уровней, сопоставимых с рыбой, потребляющей рацион на основе рыбной муки. </a:t>
            </a:r>
            <a:endParaRPr lang="en-US" altLang="en-US" dirty="0">
              <a:solidFill>
                <a:srgbClr val="002060"/>
              </a:solidFill>
              <a:sym typeface="SimSun" panose="02010600030101010101" pitchFamily="2" charset="-122"/>
            </a:endParaRPr>
          </a:p>
          <a:p>
            <a:pPr>
              <a:lnSpc>
                <a:spcPct val="90000"/>
              </a:lnSpc>
              <a:buSzPct val="80000"/>
            </a:pPr>
            <a:r>
              <a:rPr lang="ru-RU" altLang="en-US" b="1" dirty="0">
                <a:solidFill>
                  <a:srgbClr val="002060"/>
                </a:solidFill>
              </a:rPr>
              <a:t>Заключение</a:t>
            </a:r>
            <a:r>
              <a:rPr lang="en-US" altLang="en-US" b="1" dirty="0">
                <a:solidFill>
                  <a:srgbClr val="002060"/>
                </a:solidFill>
              </a:rPr>
              <a:t>: </a:t>
            </a:r>
            <a:endParaRPr lang="en-US" altLang="en-US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SzPct val="80000"/>
            </a:pPr>
            <a:r>
              <a:rPr lang="ru-RU" altLang="en-US" sz="1600" dirty="0">
                <a:solidFill>
                  <a:srgbClr val="002060"/>
                </a:solidFill>
              </a:rPr>
              <a:t>Результаты предполагают, что использование бетаина позволяет применять растительные белки без снижения темпов роста радужной форели.</a:t>
            </a:r>
            <a:endParaRPr lang="en-US" sz="1600" dirty="0">
              <a:solidFill>
                <a:srgbClr val="00206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3550" y="1793230"/>
            <a:ext cx="4953022" cy="2722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664226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162432" y="249990"/>
            <a:ext cx="6499545" cy="1143000"/>
          </a:xfrm>
          <a:solidFill>
            <a:schemeClr val="bg1"/>
          </a:solidFill>
          <a:ln>
            <a:solidFill>
              <a:schemeClr val="bg1"/>
            </a:solidFill>
            <a:bevel/>
            <a:headEnd/>
            <a:tailEnd/>
          </a:ln>
        </p:spPr>
        <p:txBody>
          <a:bodyPr>
            <a:noAutofit/>
          </a:bodyPr>
          <a:lstStyle/>
          <a:p>
            <a:pPr algn="r" defTabSz="457200"/>
            <a:r>
              <a:rPr lang="ru-RU" altLang="en-US" sz="3600" b="1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Применение в аквакультуре</a:t>
            </a:r>
            <a:br>
              <a:rPr lang="en-US" altLang="en-US" sz="3600" b="1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altLang="en-US" sz="2400" b="1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Рекомендации</a:t>
            </a:r>
            <a:endParaRPr lang="en-US" altLang="en-US" sz="3600" b="1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4259" y="1841480"/>
            <a:ext cx="795554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alt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Бетаин может использоваться в качестве эффективного аттрактанта для повышения потребления корма. </a:t>
            </a:r>
            <a:endParaRPr lang="en-US" alt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alt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Бетаин может использоваться для повышения выживаемости молоди.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alt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форели рекомендуемая дозировка составляет </a:t>
            </a:r>
            <a:r>
              <a:rPr lang="en-US" alt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alt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5%.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alt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лосося рекомендуемая дозировка составляет </a:t>
            </a:r>
            <a:r>
              <a:rPr lang="en-US" alt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alt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0%.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alt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  <a:r>
              <a:rPr lang="en-US" alt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Tilapia </a:t>
            </a:r>
            <a:r>
              <a:rPr lang="en-US" altLang="en-US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nilotica</a:t>
            </a:r>
            <a:r>
              <a:rPr lang="ru-RU" alt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рекомендуемая дозировка составляет </a:t>
            </a:r>
            <a:r>
              <a:rPr lang="en-US" alt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alt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8-1</a:t>
            </a:r>
            <a:r>
              <a:rPr lang="ru-RU" alt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0%.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alt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  <a:r>
              <a:rPr lang="en-US" alt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карповых рекомендуемая дозировка составляет </a:t>
            </a:r>
            <a:r>
              <a:rPr lang="en-US" alt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alt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3-0</a:t>
            </a:r>
            <a:r>
              <a:rPr lang="ru-RU" alt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8%.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alt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  <a:r>
              <a:rPr lang="en-US" alt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Penaeus </a:t>
            </a:r>
            <a:r>
              <a:rPr lang="en-US" altLang="en-US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vannamei</a:t>
            </a:r>
            <a:r>
              <a:rPr lang="ru-RU" alt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рекомендуемая дозировка составляет </a:t>
            </a:r>
            <a:r>
              <a:rPr lang="en-US" alt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alt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1-0</a:t>
            </a:r>
            <a:r>
              <a:rPr lang="ru-RU" alt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3%.</a:t>
            </a:r>
            <a:endParaRPr lang="en-US" alt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172248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35813</TotalTime>
  <Words>739</Words>
  <Application>Microsoft Office PowerPoint</Application>
  <PresentationFormat>Экран (4:3)</PresentationFormat>
  <Paragraphs>70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SimSun</vt:lpstr>
      <vt:lpstr>Arial</vt:lpstr>
      <vt:lpstr>Calibri</vt:lpstr>
      <vt:lpstr>Calibri Light</vt:lpstr>
      <vt:lpstr>Wingdings</vt:lpstr>
      <vt:lpstr>Retrospect</vt:lpstr>
      <vt:lpstr>Применение в аквакультуре Влияние на рост, выживаемость и усвояемость корма (I)* </vt:lpstr>
      <vt:lpstr>Применение в аквакультуре Влияние на рост, выживаемость и усвояемость корма (I)* </vt:lpstr>
      <vt:lpstr>Применение в аквакультуре Влияние на рост, выживаемость и усвояемость корма (I)* </vt:lpstr>
      <vt:lpstr>Применение в аквакультуре Влияние на рост, выживаемость и усвояемость корма (II)* </vt:lpstr>
      <vt:lpstr>Применение в аквакультуре Влияние на рост и усвояемость корма* </vt:lpstr>
      <vt:lpstr>Применение в аквакультуре Влияние на рост и усвояемость корма* </vt:lpstr>
      <vt:lpstr>Применение в аквакультуре Рекомендации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Tuan</dc:creator>
  <cp:lastModifiedBy>Садчиков Аександр</cp:lastModifiedBy>
  <cp:revision>288</cp:revision>
  <dcterms:created xsi:type="dcterms:W3CDTF">2014-04-10T02:43:54Z</dcterms:created>
  <dcterms:modified xsi:type="dcterms:W3CDTF">2020-09-23T12:49:29Z</dcterms:modified>
</cp:coreProperties>
</file>